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9" r:id="rId9"/>
    <p:sldId id="263" r:id="rId10"/>
    <p:sldId id="264" r:id="rId11"/>
    <p:sldId id="270" r:id="rId12"/>
    <p:sldId id="271" r:id="rId13"/>
    <p:sldId id="265" r:id="rId14"/>
    <p:sldId id="272" r:id="rId15"/>
    <p:sldId id="273" r:id="rId16"/>
    <p:sldId id="268" r:id="rId17"/>
    <p:sldId id="274" r:id="rId18"/>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9" d="100"/>
          <a:sy n="59" d="100"/>
        </p:scale>
        <p:origin x="216"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notesMaster" Target="notesMasters/notesMaster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heme" Target="theme/theme1.xml" /></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 /><Relationship Id="rId2" Type="http://schemas.microsoft.com/office/2011/relationships/chartColorStyle" Target="colors1.xml" /><Relationship Id="rId1" Type="http://schemas.microsoft.com/office/2011/relationships/chartStyle" Target="style1.xml" /></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 /><Relationship Id="rId2" Type="http://schemas.microsoft.com/office/2011/relationships/chartColorStyle" Target="colors2.xml" /><Relationship Id="rId1" Type="http://schemas.microsoft.com/office/2011/relationships/chartStyle" Target="style2.xml" /></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 /><Relationship Id="rId2" Type="http://schemas.microsoft.com/office/2011/relationships/chartColorStyle" Target="colors3.xml" /><Relationship Id="rId1" Type="http://schemas.microsoft.com/office/2011/relationships/chartStyle" Target="style3.xml" /></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 /><Relationship Id="rId2" Type="http://schemas.microsoft.com/office/2011/relationships/chartColorStyle" Target="colors4.xml" /><Relationship Id="rId1" Type="http://schemas.microsoft.com/office/2011/relationships/chartStyle" Target="style4.xml" /></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 /><Relationship Id="rId2" Type="http://schemas.microsoft.com/office/2011/relationships/chartColorStyle" Target="colors5.xml" /><Relationship Id="rId1" Type="http://schemas.microsoft.com/office/2011/relationships/chartStyle" Target="style5.xml" /></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9"/>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36216914251697918"/>
          <c:y val="1.078167115902965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58000"/>
                <a:lumMod val="60000"/>
                <a:lumOff val="40000"/>
              </a:schemeClr>
            </a:solidFill>
            <a:ln>
              <a:noFill/>
            </a:ln>
            <a:effectLst>
              <a:glow rad="63500">
                <a:schemeClr val="accent5">
                  <a:shade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86000"/>
                <a:lumMod val="60000"/>
                <a:lumOff val="40000"/>
              </a:schemeClr>
            </a:solidFill>
            <a:ln>
              <a:noFill/>
            </a:ln>
            <a:effectLst>
              <a:glow rad="63500">
                <a:schemeClr val="accent5">
                  <a:shade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86000"/>
                <a:lumMod val="60000"/>
                <a:lumOff val="40000"/>
              </a:schemeClr>
            </a:solidFill>
            <a:ln>
              <a:noFill/>
            </a:ln>
            <a:effectLst>
              <a:glow rad="63500">
                <a:schemeClr val="accent5">
                  <a:tint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58000"/>
                <a:lumMod val="60000"/>
                <a:lumOff val="40000"/>
              </a:schemeClr>
            </a:solidFill>
            <a:ln>
              <a:noFill/>
            </a:ln>
            <a:effectLst>
              <a:glow rad="63500">
                <a:schemeClr val="accent5">
                  <a:tint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1355900100116346E-2"/>
          <c:y val="9.9678362573099435E-2"/>
          <c:w val="0.78428809156587387"/>
          <c:h val="0.82371851544872676"/>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hade val="58000"/>
                </a:schemeClr>
              </a:solidFill>
              <a:miter lim="800000"/>
            </a:ln>
            <a:effectLst>
              <a:glow rad="63500">
                <a:schemeClr val="accent5">
                  <a:shade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03AF-4B7B-9425-6B5A3CD1851A}"/>
            </c:ext>
          </c:extLst>
        </c:ser>
        <c:ser>
          <c:idx val="1"/>
          <c:order val="1"/>
          <c:tx>
            <c:strRef>
              <c:f>Sheet3!$C$3:$C$4</c:f>
              <c:strCache>
                <c:ptCount val="1"/>
                <c:pt idx="0">
                  <c:v>LOW</c:v>
                </c:pt>
              </c:strCache>
            </c:strRef>
          </c:tx>
          <c:spPr>
            <a:noFill/>
            <a:ln w="9525" cap="flat" cmpd="sng" algn="ctr">
              <a:solidFill>
                <a:schemeClr val="accent5">
                  <a:shade val="86000"/>
                </a:schemeClr>
              </a:solidFill>
              <a:miter lim="800000"/>
            </a:ln>
            <a:effectLst>
              <a:glow rad="63500">
                <a:schemeClr val="accent5">
                  <a:shade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shade val="86000"/>
                    <a:alpha val="50000"/>
                  </a:schemeClr>
                </a:solidFill>
              </a:ln>
              <a:effectLst/>
            </c:spPr>
            <c:trendlineType val="exp"/>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Sheet3!$C$5:$C$15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2-03AF-4B7B-9425-6B5A3CD1851A}"/>
            </c:ext>
          </c:extLst>
        </c:ser>
        <c:ser>
          <c:idx val="2"/>
          <c:order val="2"/>
          <c:tx>
            <c:strRef>
              <c:f>Sheet3!$D$3:$D$4</c:f>
              <c:strCache>
                <c:ptCount val="1"/>
                <c:pt idx="0">
                  <c:v>MED</c:v>
                </c:pt>
              </c:strCache>
            </c:strRef>
          </c:tx>
          <c:spPr>
            <a:noFill/>
            <a:ln w="9525" cap="flat" cmpd="sng" algn="ctr">
              <a:solidFill>
                <a:schemeClr val="accent5">
                  <a:tint val="86000"/>
                </a:schemeClr>
              </a:solidFill>
              <a:miter lim="800000"/>
            </a:ln>
            <a:effectLst>
              <a:glow rad="63500">
                <a:schemeClr val="accent5">
                  <a:tint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tint val="86000"/>
                    <a:alpha val="50000"/>
                  </a:schemeClr>
                </a:solidFill>
              </a:ln>
              <a:effectLst/>
            </c:spPr>
            <c:trendlineType val="linear"/>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Sheet3!$D$5:$D$15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4-03AF-4B7B-9425-6B5A3CD1851A}"/>
            </c:ext>
          </c:extLst>
        </c:ser>
        <c:ser>
          <c:idx val="3"/>
          <c:order val="3"/>
          <c:tx>
            <c:strRef>
              <c:f>Sheet3!$E$3:$E$4</c:f>
              <c:strCache>
                <c:ptCount val="1"/>
                <c:pt idx="0">
                  <c:v>VERY HIGH</c:v>
                </c:pt>
              </c:strCache>
            </c:strRef>
          </c:tx>
          <c:spPr>
            <a:noFill/>
            <a:ln w="9525" cap="flat" cmpd="sng" algn="ctr">
              <a:solidFill>
                <a:schemeClr val="accent5">
                  <a:tint val="58000"/>
                </a:schemeClr>
              </a:solidFill>
              <a:miter lim="800000"/>
            </a:ln>
            <a:effectLst>
              <a:glow rad="63500">
                <a:schemeClr val="accent5">
                  <a:tint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Sheet3!$E$5:$E$15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5-03AF-4B7B-9425-6B5A3CD1851A}"/>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2"/>
  </c:pivotSource>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IN"/>
              <a:t>Employee performance analysis</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546981627296588"/>
          <c:y val="0.19209499854184894"/>
          <c:w val="0.78884514435695541"/>
          <c:h val="0.72088764946048411"/>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564E-4F3D-ADDA-083447A8D5C4}"/>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5"/>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21606233595800525"/>
          <c:y val="8.3333333333333329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LOW</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0-97BA-4F62-99EE-979EABEA6DC3}"/>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8"/>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MED</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0-8CB2-48C2-BB57-F3A1318F61FC}"/>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21"/>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VERY 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0-07F4-45AA-8A45-5129AE6A0E97}"/>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10-09-2024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theme" Target="../theme/theme1.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3.xml.rels><?xml version="1.0" encoding="UTF-8" standalone="yes"?>
<Relationships xmlns="http://schemas.openxmlformats.org/package/2006/relationships"><Relationship Id="rId3" Type="http://schemas.openxmlformats.org/officeDocument/2006/relationships/chart" Target="../charts/chart1.xml" /><Relationship Id="rId2" Type="http://schemas.openxmlformats.org/officeDocument/2006/relationships/image" Target="../media/image11.png" /><Relationship Id="rId1" Type="http://schemas.openxmlformats.org/officeDocument/2006/relationships/slideLayout" Target="../slideLayouts/slideLayout4.xml" /></Relationships>
</file>

<file path=ppt/slides/_rels/slide14.xml.rels><?xml version="1.0" encoding="UTF-8" standalone="yes"?>
<Relationships xmlns="http://schemas.openxmlformats.org/package/2006/relationships"><Relationship Id="rId3" Type="http://schemas.openxmlformats.org/officeDocument/2006/relationships/chart" Target="../charts/chart3.xml" /><Relationship Id="rId2" Type="http://schemas.openxmlformats.org/officeDocument/2006/relationships/chart" Target="../charts/chart2.xml" /><Relationship Id="rId1" Type="http://schemas.openxmlformats.org/officeDocument/2006/relationships/slideLayout" Target="../slideLayouts/slideLayout5.xml" /></Relationships>
</file>

<file path=ppt/slides/_rels/slide15.xml.rels><?xml version="1.0" encoding="UTF-8" standalone="yes"?>
<Relationships xmlns="http://schemas.openxmlformats.org/package/2006/relationships"><Relationship Id="rId3" Type="http://schemas.openxmlformats.org/officeDocument/2006/relationships/chart" Target="../charts/chart5.xml" /><Relationship Id="rId2" Type="http://schemas.openxmlformats.org/officeDocument/2006/relationships/chart" Target="../charts/chart4.xml" /><Relationship Id="rId1" Type="http://schemas.openxmlformats.org/officeDocument/2006/relationships/slideLayout" Target="../slideLayouts/slideLayout5.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Layout" Target="../slideLayouts/slideLayout4.xml" /></Relationships>
</file>

<file path=ppt/slides/_rels/slide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3.png" /><Relationship Id="rId1" Type="http://schemas.openxmlformats.org/officeDocument/2006/relationships/slideLayout" Target="../slideLayouts/slideLayout4.xml" /><Relationship Id="rId4" Type="http://schemas.openxmlformats.org/officeDocument/2006/relationships/image" Target="../media/image4.jp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5.png" /><Relationship Id="rId1" Type="http://schemas.openxmlformats.org/officeDocument/2006/relationships/slideLayout" Target="../slideLayouts/slideLayout4.xml"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6.png" /><Relationship Id="rId1" Type="http://schemas.openxmlformats.org/officeDocument/2006/relationships/slideLayout" Target="../slideLayouts/slideLayout4.xml" /></Relationships>
</file>

<file path=ppt/slides/_rels/slide6.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image" Target="../media/image7.png" /><Relationship Id="rId1" Type="http://schemas.openxmlformats.org/officeDocument/2006/relationships/slideLayout" Target="../slideLayouts/slideLayout4.xml" /></Relationships>
</file>

<file path=ppt/slides/_rels/slide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9.jpg" /><Relationship Id="rId1" Type="http://schemas.openxmlformats.org/officeDocument/2006/relationships/slideLayout" Target="../slideLayouts/slideLayout4.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9.xml.rels><?xml version="1.0" encoding="UTF-8" standalone="yes"?>
<Relationships xmlns="http://schemas.openxmlformats.org/package/2006/relationships"><Relationship Id="rId2" Type="http://schemas.openxmlformats.org/officeDocument/2006/relationships/image" Target="../media/image10.jpg" /><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76299" y="9906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828675" y="19665"/>
            <a:ext cx="9982200" cy="1001556"/>
          </a:xfrm>
          <a:prstGeom prst="rect">
            <a:avLst/>
          </a:prstGeom>
        </p:spPr>
        <p:txBody>
          <a:bodyPr vert="horz" wrap="square" lIns="0" tIns="16510" rIns="0" bIns="0" rtlCol="0">
            <a:spAutoFit/>
          </a:bodyPr>
          <a:lstStyle/>
          <a:p>
            <a:pPr marL="3213735">
              <a:spcBef>
                <a:spcPts val="130"/>
              </a:spcBef>
            </a:pPr>
            <a:r>
              <a:rPr lang="en-US" b="1" dirty="0">
                <a:solidFill>
                  <a:srgbClr val="0F0F0F"/>
                </a:solidFill>
                <a:latin typeface="Times New Roman" panose="02020603050405020304" pitchFamily="18" charset="0"/>
                <a:cs typeface="Times New Roman" panose="02020603050405020304" pitchFamily="18" charset="0"/>
              </a:rPr>
              <a:t>Employee Data Analysis using Excel</a:t>
            </a:r>
            <a:r>
              <a:rPr lang="en-US" b="1" i="0" dirty="0">
                <a:solidFill>
                  <a:srgbClr val="0F0F0F"/>
                </a:solidFill>
                <a:effectLst/>
                <a:latin typeface="Times New Roman" panose="02020603050405020304" pitchFamily="18" charset="0"/>
                <a:cs typeface="Times New Roman" panose="02020603050405020304" pitchFamily="18" charset="0"/>
              </a:rPr>
              <a:t> </a:t>
            </a:r>
            <a:br>
              <a:rPr lang="en-US" b="1" i="0" dirty="0">
                <a:solidFill>
                  <a:srgbClr val="0F0F0F"/>
                </a:solidFill>
                <a:effectLst/>
                <a:latin typeface="Roboto" panose="020F0502020204030204" pitchFamily="2" charset="0"/>
              </a:rPr>
            </a:br>
            <a:endParaRPr spc="15" dirty="0"/>
          </a:p>
        </p:txBody>
      </p:sp>
      <p:pic>
        <p:nvPicPr>
          <p:cNvPr id="9" name="object 9"/>
          <p:cNvPicPr/>
          <p:nvPr/>
        </p:nvPicPr>
        <p:blipFill>
          <a:blip r:embed="rId3"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a16="http://schemas.microsoft.com/office/drawing/2014/main" id="{D55ADE35-C35B-07C1-F5AA-C33B3DDB802E}"/>
              </a:ext>
            </a:extLst>
          </p:cNvPr>
          <p:cNvSpPr txBox="1"/>
          <p:nvPr/>
        </p:nvSpPr>
        <p:spPr>
          <a:xfrm>
            <a:off x="2554542" y="3314150"/>
            <a:ext cx="8610600" cy="1938992"/>
          </a:xfrm>
          <a:prstGeom prst="rect">
            <a:avLst/>
          </a:prstGeom>
          <a:noFill/>
        </p:spPr>
        <p:txBody>
          <a:bodyPr wrap="square" rtlCol="0">
            <a:spAutoFit/>
          </a:bodyPr>
          <a:lstStyle/>
          <a:p>
            <a:r>
              <a:rPr lang="en-US" sz="2400" dirty="0"/>
              <a:t>STUDENT NAME: </a:t>
            </a:r>
            <a:r>
              <a:rPr lang="en-IN" sz="2400" dirty="0" err="1"/>
              <a:t>S.Tharun</a:t>
            </a:r>
            <a:endParaRPr lang="en-US" sz="2400" dirty="0"/>
          </a:p>
          <a:p>
            <a:r>
              <a:rPr lang="en-US" sz="2400" dirty="0"/>
              <a:t>REGISTER NO: 3122070</a:t>
            </a:r>
            <a:r>
              <a:rPr lang="en-IN" sz="2400" dirty="0"/>
              <a:t>33</a:t>
            </a:r>
            <a:r>
              <a:rPr lang="en-US" sz="2400" dirty="0"/>
              <a:t>, </a:t>
            </a:r>
            <a:r>
              <a:rPr lang="en-IN" sz="2400"/>
              <a:t>unm130122b260</a:t>
            </a:r>
            <a:endParaRPr lang="en-US" sz="2400" dirty="0"/>
          </a:p>
          <a:p>
            <a:r>
              <a:rPr lang="en-US" sz="2400" dirty="0"/>
              <a:t>DEPARTMENT: B.com General</a:t>
            </a:r>
          </a:p>
          <a:p>
            <a:r>
              <a:rPr lang="en-US" sz="2400" dirty="0"/>
              <a:t>COLLEGE: </a:t>
            </a:r>
            <a:r>
              <a:rPr lang="en-US" sz="2400" dirty="0" err="1"/>
              <a:t>Agurchand</a:t>
            </a:r>
            <a:r>
              <a:rPr lang="en-US" sz="2400" dirty="0"/>
              <a:t> </a:t>
            </a:r>
            <a:r>
              <a:rPr lang="en-US" sz="2400" dirty="0" err="1"/>
              <a:t>Manmull</a:t>
            </a:r>
            <a:r>
              <a:rPr lang="en-US" sz="2400" dirty="0"/>
              <a:t> Jain </a:t>
            </a:r>
          </a:p>
          <a:p>
            <a:r>
              <a:rPr lang="en-US" sz="2400" dirty="0"/>
              <a:t>           </a:t>
            </a:r>
            <a:endParaRPr lang="en-IN"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TextBox 2">
            <a:extLst>
              <a:ext uri="{FF2B5EF4-FFF2-40B4-BE49-F238E27FC236}">
                <a16:creationId xmlns:a16="http://schemas.microsoft.com/office/drawing/2014/main" id="{2F2238C2-1061-26A4-0205-11FFA0082D96}"/>
              </a:ext>
            </a:extLst>
          </p:cNvPr>
          <p:cNvSpPr txBox="1"/>
          <p:nvPr/>
        </p:nvSpPr>
        <p:spPr>
          <a:xfrm>
            <a:off x="533400" y="1309156"/>
            <a:ext cx="6101442" cy="4239687"/>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collection</a:t>
            </a:r>
          </a:p>
          <a:p>
            <a:pPr marL="342900" lvl="0" indent="-342900">
              <a:lnSpc>
                <a:spcPct val="107000"/>
              </a:lnSpc>
              <a:buFont typeface="Symbol" panose="05050102010706020507" pitchFamily="18" charset="2"/>
              <a:buChar char=""/>
            </a:pP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Edunet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dash board</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Defined and identified metrics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Features collections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id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name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status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classification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score</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Current employee rating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5D4D95-D7C7-6BAA-33A6-E6F5F9A71DF9}"/>
              </a:ext>
            </a:extLst>
          </p:cNvPr>
          <p:cNvSpPr txBox="1"/>
          <p:nvPr/>
        </p:nvSpPr>
        <p:spPr>
          <a:xfrm>
            <a:off x="457200" y="533400"/>
            <a:ext cx="6101442" cy="5333961"/>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cleaning</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Identifying missing values</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Clearing out missing values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Calculated using the following formula: =IFS(Z2&gt;=5,"VERY HIGH",Z2&gt;=4,"HIGH",Z2&gt;=3,"MED","TRUE","LOW")</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Applied the above mentioned formula on current employee rating</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Summary</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Pivot table analysis </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units as rows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 as filter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 as columns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Name as value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Filtered the data</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Sliced the data with reference to employee type</a:t>
            </a:r>
          </a:p>
        </p:txBody>
      </p:sp>
    </p:spTree>
    <p:extLst>
      <p:ext uri="{BB962C8B-B14F-4D97-AF65-F5344CB8AC3E}">
        <p14:creationId xmlns:p14="http://schemas.microsoft.com/office/powerpoint/2010/main" val="38070725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0AF1DC-D952-A441-8A6C-970879744EC0}"/>
              </a:ext>
            </a:extLst>
          </p:cNvPr>
          <p:cNvSpPr txBox="1"/>
          <p:nvPr/>
        </p:nvSpPr>
        <p:spPr>
          <a:xfrm>
            <a:off x="381000" y="304800"/>
            <a:ext cx="6101442" cy="2256323"/>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Visualization</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Drafted the summary of my analysis using a chart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Filters involved: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 performance level, count of first name and gender</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Chart elements used: Axis, chart title, data labels, grid lines, legend, trend lines</a:t>
            </a:r>
          </a:p>
        </p:txBody>
      </p:sp>
    </p:spTree>
    <p:extLst>
      <p:ext uri="{BB962C8B-B14F-4D97-AF65-F5344CB8AC3E}">
        <p14:creationId xmlns:p14="http://schemas.microsoft.com/office/powerpoint/2010/main" val="2097376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772400" y="1088209"/>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660961982"/>
              </p:ext>
            </p:extLst>
          </p:nvPr>
        </p:nvGraphicFramePr>
        <p:xfrm>
          <a:off x="559933" y="1552574"/>
          <a:ext cx="7391400" cy="469582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124708720"/>
              </p:ext>
            </p:extLst>
          </p:nvPr>
        </p:nvGraphicFramePr>
        <p:xfrm>
          <a:off x="2133600" y="381000"/>
          <a:ext cx="5638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903716557"/>
              </p:ext>
            </p:extLst>
          </p:nvPr>
        </p:nvGraphicFramePr>
        <p:xfrm>
          <a:off x="2133600" y="3429000"/>
          <a:ext cx="5638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8577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4201017209"/>
              </p:ext>
            </p:extLst>
          </p:nvPr>
        </p:nvGraphicFramePr>
        <p:xfrm>
          <a:off x="2667000" y="685800"/>
          <a:ext cx="5257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147730083"/>
              </p:ext>
            </p:extLst>
          </p:nvPr>
        </p:nvGraphicFramePr>
        <p:xfrm>
          <a:off x="2667000" y="3657600"/>
          <a:ext cx="5257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64633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5CB5B-BDD0-5A64-1A7C-37D3C88F8F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A2FB936B-F7E9-3F01-4B50-0FD6F43F9323}"/>
              </a:ext>
            </a:extLst>
          </p:cNvPr>
          <p:cNvSpPr txBox="1"/>
          <p:nvPr/>
        </p:nvSpPr>
        <p:spPr>
          <a:xfrm>
            <a:off x="755332" y="1295400"/>
            <a:ext cx="6101442" cy="4801314"/>
          </a:xfrm>
          <a:prstGeom prst="rect">
            <a:avLst/>
          </a:prstGeom>
          <a:noFill/>
        </p:spPr>
        <p:txBody>
          <a:bodyPr wrap="square">
            <a:spAutoFit/>
          </a:bodyPr>
          <a:lstStyle/>
          <a:p>
            <a:r>
              <a:rPr lang="en-US" dirty="0"/>
              <a:t>The performance analysis reveals a workforce distribution where medium-level performers constitute the majority, followed by high performers, low performers, and a small group of very high performers. Specifically:</a:t>
            </a:r>
          </a:p>
          <a:p>
            <a:pPr>
              <a:buFont typeface="Arial" panose="020B0604020202020204" pitchFamily="34" charset="0"/>
              <a:buChar char="•"/>
            </a:pPr>
            <a:r>
              <a:rPr lang="en-US" b="1" dirty="0"/>
              <a:t>Medium-Level Performers</a:t>
            </a:r>
            <a:r>
              <a:rPr lang="en-US" dirty="0"/>
              <a:t>: This group represents the largest portion of our employees. These individuals consistently meet job expectations and contribute reliably to the organization. While their performance is solid, there is potential for further growth and development.</a:t>
            </a:r>
          </a:p>
          <a:p>
            <a:pPr>
              <a:buFont typeface="Arial" panose="020B0604020202020204" pitchFamily="34" charset="0"/>
              <a:buChar char="•"/>
            </a:pPr>
            <a:r>
              <a:rPr lang="en-US" b="1" dirty="0"/>
              <a:t>High Performers</a:t>
            </a:r>
            <a:r>
              <a:rPr lang="en-US" dirty="0"/>
              <a:t>: A significant number of employees fall into this category. These individuals exceed expectations regularly, take initiative, and are key contributors to the organization’s success.</a:t>
            </a:r>
          </a:p>
          <a:p>
            <a:pPr>
              <a:buFont typeface="Arial" panose="020B0604020202020204" pitchFamily="34" charset="0"/>
              <a:buChar char="•"/>
            </a:pPr>
            <a:r>
              <a:rPr lang="en-US" b="1" dirty="0"/>
              <a:t>Low Performers</a:t>
            </a:r>
            <a:r>
              <a:rPr lang="en-US" dirty="0"/>
              <a:t>: A smaller segment of employees are currently not meeting performance standards. This group may benefit from additional training, support, or reassignment to roles that better match their skills.</a:t>
            </a:r>
          </a:p>
        </p:txBody>
      </p:sp>
    </p:spTree>
    <p:extLst>
      <p:ext uri="{BB962C8B-B14F-4D97-AF65-F5344CB8AC3E}">
        <p14:creationId xmlns:p14="http://schemas.microsoft.com/office/powerpoint/2010/main" val="2986442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0F0A3D-687E-2E86-4869-D91D5B21DA6F}"/>
              </a:ext>
            </a:extLst>
          </p:cNvPr>
          <p:cNvSpPr txBox="1"/>
          <p:nvPr/>
        </p:nvSpPr>
        <p:spPr>
          <a:xfrm>
            <a:off x="609600" y="762000"/>
            <a:ext cx="6101442" cy="1200329"/>
          </a:xfrm>
          <a:prstGeom prst="rect">
            <a:avLst/>
          </a:prstGeom>
          <a:noFill/>
        </p:spPr>
        <p:txBody>
          <a:bodyPr wrap="square">
            <a:spAutoFit/>
          </a:bodyPr>
          <a:lstStyle/>
          <a:p>
            <a:r>
              <a:rPr lang="en-US" b="1" dirty="0"/>
              <a:t>Very High Performers</a:t>
            </a:r>
            <a:r>
              <a:rPr lang="en-US" dirty="0"/>
              <a:t>: The smallest group in the analysis, these employees consistently deliver outstanding results, demonstrating exceptional skills, leadership, and a significant impact on the organization.</a:t>
            </a:r>
            <a:endParaRPr lang="en-IN" dirty="0"/>
          </a:p>
        </p:txBody>
      </p:sp>
    </p:spTree>
    <p:extLst>
      <p:ext uri="{BB962C8B-B14F-4D97-AF65-F5344CB8AC3E}">
        <p14:creationId xmlns:p14="http://schemas.microsoft.com/office/powerpoint/2010/main" val="1190392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a:extLst>
              <a:ext uri="{FF2B5EF4-FFF2-40B4-BE49-F238E27FC236}">
                <a16:creationId xmlns:a16="http://schemas.microsoft.com/office/drawing/2014/main" id="{F691EEC8-E83B-8506-163B-F39E906CCC0A}"/>
              </a:ext>
            </a:extLst>
          </p:cNvPr>
          <p:cNvSpPr txBox="1"/>
          <p:nvPr/>
        </p:nvSpPr>
        <p:spPr>
          <a:xfrm>
            <a:off x="1217522" y="2123271"/>
            <a:ext cx="8593228" cy="1446550"/>
          </a:xfrm>
          <a:prstGeom prst="rect">
            <a:avLst/>
          </a:prstGeom>
          <a:noFill/>
        </p:spPr>
        <p:txBody>
          <a:bodyPr wrap="square" rtlCol="0">
            <a:spAutoFit/>
          </a:bodyPr>
          <a:lstStyle/>
          <a:p>
            <a:r>
              <a:rPr lang="en-US" sz="4400" b="1" dirty="0">
                <a:solidFill>
                  <a:srgbClr val="0F0F0F"/>
                </a:solidFill>
                <a:latin typeface="Times New Roman" panose="02020603050405020304" pitchFamily="18" charset="0"/>
                <a:cs typeface="Times New Roman" panose="02020603050405020304" pitchFamily="18" charset="0"/>
              </a:rPr>
              <a:t>Employee Performance Analysis using Excel</a:t>
            </a:r>
            <a:endParaRPr lang="en-IN" sz="2800"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28579"/>
            <a:ext cx="12481713"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D0827FA3-A9D4-0FE5-45BE-664C8C920E82}"/>
              </a:ext>
            </a:extLst>
          </p:cNvPr>
          <p:cNvSpPr txBox="1"/>
          <p:nvPr/>
        </p:nvSpPr>
        <p:spPr>
          <a:xfrm>
            <a:off x="2509807" y="1041533"/>
            <a:ext cx="5029200" cy="4401205"/>
          </a:xfrm>
          <a:prstGeom prst="rect">
            <a:avLst/>
          </a:prstGeom>
          <a:noFill/>
        </p:spPr>
        <p:txBody>
          <a:bodyPr wrap="square" rtlCol="0">
            <a:spAutoFit/>
          </a:bodyPr>
          <a:lstStyle/>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Results and </a:t>
            </a:r>
            <a:r>
              <a:rPr lang="en-US" sz="2800" dirty="0">
                <a:solidFill>
                  <a:srgbClr val="0D0D0D"/>
                </a:solidFill>
                <a:latin typeface="Times New Roman" panose="02020603050405020304" pitchFamily="18" charset="0"/>
                <a:cs typeface="Times New Roman" panose="02020603050405020304" pitchFamily="18" charset="0"/>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Conclusion</a:t>
            </a: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497C201D-1EF0-4C2E-1E9D-666E320805DB}"/>
              </a:ext>
            </a:extLst>
          </p:cNvPr>
          <p:cNvSpPr txBox="1"/>
          <p:nvPr/>
        </p:nvSpPr>
        <p:spPr>
          <a:xfrm>
            <a:off x="1715180" y="2136338"/>
            <a:ext cx="6101442" cy="317009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Performance analysis of employees is essential for optimizing resources, ensuring quality, aligning employee efforts with strategic goals, and making informed decisions. It helps improve job satisfaction, reduce turnover, and maintain legal compliance. Additionally, it supports continuous improvement, accountability, effective reward systems, and resource allocation, all of which contribute to the organization's long-term success and adaptability in a dynamic business environment.</a:t>
            </a:r>
            <a:endParaRPr lang="en-IN"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F050B57B-77CA-84FA-9910-3F41C17BBB48}"/>
              </a:ext>
            </a:extLst>
          </p:cNvPr>
          <p:cNvSpPr txBox="1"/>
          <p:nvPr/>
        </p:nvSpPr>
        <p:spPr>
          <a:xfrm>
            <a:off x="1066800" y="2438400"/>
            <a:ext cx="7924800" cy="2616101"/>
          </a:xfrm>
          <a:prstGeom prst="rect">
            <a:avLst/>
          </a:prstGeom>
          <a:noFill/>
        </p:spPr>
        <p:txBody>
          <a:bodyPr wrap="square" rtlCol="0">
            <a:spAutoFit/>
          </a:bodyPr>
          <a:lstStyle/>
          <a:p>
            <a:pPr algn="l"/>
            <a:r>
              <a:rPr lang="en-US" sz="2000" dirty="0">
                <a:latin typeface="Arial" panose="020B0604020202020204" pitchFamily="34" charset="0"/>
                <a:cs typeface="Arial" panose="020B0604020202020204" pitchFamily="34" charset="0"/>
              </a:rPr>
              <a:t>I’ve gathered performance-related data from various sources, including performance appraisals, KPIs, employee feedback, and peer reviews. Defined/refined the metrics and criteria that will be used to evaluate employee performance. And analyzed the collected data to identify patterns, trends, and areas of improvement at both individual and team levels, which would help in identifying training needs and develop personalized development plans for employees</a:t>
            </a:r>
            <a:r>
              <a:rPr lang="en-US" dirty="0">
                <a:latin typeface="Arial" panose="020B0604020202020204" pitchFamily="34" charset="0"/>
                <a:cs typeface="Arial" panose="020B0604020202020204" pitchFamily="34" charset="0"/>
              </a:rPr>
              <a:t>.</a:t>
            </a:r>
          </a:p>
          <a:p>
            <a:pPr algn="l"/>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12" name="Picture 11">
            <a:extLst>
              <a:ext uri="{FF2B5EF4-FFF2-40B4-BE49-F238E27FC236}">
                <a16:creationId xmlns:a16="http://schemas.microsoft.com/office/drawing/2014/main" id="{8F54B996-E3BE-24D6-AC28-0CB4DEEC25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946195"/>
            <a:ext cx="6817798" cy="40511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696201" y="1695450"/>
            <a:ext cx="228600" cy="2857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TextBox 9">
            <a:extLst>
              <a:ext uri="{FF2B5EF4-FFF2-40B4-BE49-F238E27FC236}">
                <a16:creationId xmlns:a16="http://schemas.microsoft.com/office/drawing/2014/main" id="{FCF153FA-4EF4-F4BA-26FB-78668753D4BE}"/>
              </a:ext>
            </a:extLst>
          </p:cNvPr>
          <p:cNvSpPr txBox="1"/>
          <p:nvPr/>
        </p:nvSpPr>
        <p:spPr>
          <a:xfrm>
            <a:off x="2890157" y="2133600"/>
            <a:ext cx="6101442" cy="2370329"/>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conditional formatting-missing</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Filter-remove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Slicer</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Formula-performance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Pivoting-summary</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Graphical- visual </a:t>
            </a:r>
            <a:r>
              <a:rPr lang="en-IN" kern="100" dirty="0">
                <a:latin typeface="Arial" panose="020B0604020202020204" pitchFamily="34" charset="0"/>
                <a:ea typeface="Calibri" panose="020F0502020204030204" pitchFamily="34" charset="0"/>
                <a:cs typeface="Arial" panose="020B0604020202020204" pitchFamily="34" charset="0"/>
              </a:rPr>
              <a:t>r</a:t>
            </a:r>
            <a:r>
              <a:rPr lang="en-IN" sz="1800" kern="100" dirty="0">
                <a:effectLst/>
                <a:latin typeface="Arial" panose="020B0604020202020204" pitchFamily="34" charset="0"/>
                <a:ea typeface="Calibri" panose="020F0502020204030204" pitchFamily="34" charset="0"/>
                <a:cs typeface="Arial" panose="020B0604020202020204" pitchFamily="34" charset="0"/>
              </a:rPr>
              <a:t>epresentation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6195E-16D6-79D8-7A9F-F8EB1FE9E212}"/>
              </a:ext>
            </a:extLst>
          </p:cNvPr>
          <p:cNvSpPr>
            <a:spLocks noGrp="1"/>
          </p:cNvSpPr>
          <p:nvPr>
            <p:ph type="title"/>
          </p:nvPr>
        </p:nvSpPr>
        <p:spPr/>
        <p:txBody>
          <a:bodyPr/>
          <a:lstStyle/>
          <a:p>
            <a:r>
              <a:rPr lang="en-IN" dirty="0"/>
              <a:t>Dataset Description</a:t>
            </a:r>
          </a:p>
        </p:txBody>
      </p:sp>
      <p:sp>
        <p:nvSpPr>
          <p:cNvPr id="4" name="TextBox 3">
            <a:extLst>
              <a:ext uri="{FF2B5EF4-FFF2-40B4-BE49-F238E27FC236}">
                <a16:creationId xmlns:a16="http://schemas.microsoft.com/office/drawing/2014/main" id="{15F08B7F-0B26-31F7-CAEB-9339C7AD4048}"/>
              </a:ext>
            </a:extLst>
          </p:cNvPr>
          <p:cNvSpPr txBox="1"/>
          <p:nvPr/>
        </p:nvSpPr>
        <p:spPr>
          <a:xfrm>
            <a:off x="914400" y="1752600"/>
            <a:ext cx="6101442" cy="3567195"/>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data sheet=Kaggle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26 features</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9- features used</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 id-numerical</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Name-text</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type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Gender-male, female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rating-numerical</a:t>
            </a:r>
          </a:p>
        </p:txBody>
      </p:sp>
    </p:spTree>
    <p:extLst>
      <p:ext uri="{BB962C8B-B14F-4D97-AF65-F5344CB8AC3E}">
        <p14:creationId xmlns:p14="http://schemas.microsoft.com/office/powerpoint/2010/main" val="272066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lang="en-US" sz="4250" spc="20" dirty="0"/>
              <a:t>"</a:t>
            </a:r>
            <a:r>
              <a:rPr sz="4250" spc="10" dirty="0"/>
              <a:t>WOW</a:t>
            </a:r>
            <a:r>
              <a:rPr lang="en-US" sz="4250" spc="10" dirty="0"/>
              <a:t>"</a:t>
            </a:r>
            <a:r>
              <a:rPr sz="4250" spc="85" dirty="0"/>
              <a:t> </a:t>
            </a:r>
            <a:r>
              <a:rPr sz="4250" spc="10" dirty="0"/>
              <a:t>IN</a:t>
            </a:r>
            <a:r>
              <a:rPr sz="4250" spc="-5" dirty="0"/>
              <a:t> </a:t>
            </a:r>
            <a:r>
              <a:rPr sz="4250" spc="15" dirty="0"/>
              <a:t>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11" name="TextBox 10">
            <a:extLst>
              <a:ext uri="{FF2B5EF4-FFF2-40B4-BE49-F238E27FC236}">
                <a16:creationId xmlns:a16="http://schemas.microsoft.com/office/drawing/2014/main" id="{FB5B2E97-F46A-138C-265D-ECA0B6829A2D}"/>
              </a:ext>
            </a:extLst>
          </p:cNvPr>
          <p:cNvSpPr txBox="1"/>
          <p:nvPr/>
        </p:nvSpPr>
        <p:spPr>
          <a:xfrm>
            <a:off x="956992" y="1825314"/>
            <a:ext cx="6663008" cy="727059"/>
          </a:xfrm>
          <a:prstGeom prst="rect">
            <a:avLst/>
          </a:prstGeom>
          <a:noFill/>
        </p:spPr>
        <p:txBody>
          <a:bodyPr wrap="square">
            <a:spAutoFit/>
          </a:bodyPr>
          <a:lstStyle/>
          <a:p>
            <a:pPr>
              <a:lnSpc>
                <a:spcPct val="107000"/>
              </a:lnSpc>
              <a:spcAft>
                <a:spcPts val="800"/>
              </a:spcAft>
            </a:pPr>
            <a:r>
              <a:rPr lang="en-IN" sz="2000" kern="100" dirty="0">
                <a:effectLst/>
                <a:latin typeface="Arial" panose="020B0604020202020204" pitchFamily="34" charset="0"/>
                <a:ea typeface="Calibri" panose="020F0502020204030204" pitchFamily="34" charset="0"/>
                <a:cs typeface="Arial" panose="020B0604020202020204" pitchFamily="34" charset="0"/>
              </a:rPr>
              <a:t>Performance level=IFS(Z2&gt;=5,"VERY HIGH",Z2&gt;=4,"HIGH",Z2&gt;=3,"MED","TRUE","LOW")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429</TotalTime>
  <Words>652</Words>
  <Application>Microsoft Office PowerPoint</Application>
  <PresentationFormat>Widescreen</PresentationFormat>
  <Paragraphs>100</Paragraphs>
  <Slides>17</Slides>
  <Notes>1</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Employee Data Analysis using Excel  </vt:lpstr>
      <vt:lpstr>PROJECT TITLE</vt:lpstr>
      <vt:lpstr>AGENDA</vt:lpstr>
      <vt:lpstr>PROBLEM STATEMENT</vt:lpstr>
      <vt:lpstr>PROJECT OVERVIEW</vt:lpstr>
      <vt:lpstr>WHO ARE THE END USERS?</vt:lpstr>
      <vt:lpstr>OUR SOLUTION AND ITS VALUE PROPOSITION</vt:lpstr>
      <vt:lpstr>Dataset Description</vt:lpstr>
      <vt:lpstr>THE "WOW" IN OUR SOLUTION</vt:lpstr>
      <vt:lpstr>PowerPoint Presentation</vt:lpstr>
      <vt:lpstr>PowerPoint Presentation</vt:lpstr>
      <vt:lpstr>PowerPoint Presentation</vt:lpstr>
      <vt:lpstr>RESULTS</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  </dc:title>
  <dc:creator>Konduru Narasimha</dc:creator>
  <cp:lastModifiedBy>Rama Narayanan</cp:lastModifiedBy>
  <cp:revision>15</cp:revision>
  <dcterms:created xsi:type="dcterms:W3CDTF">2024-03-29T15:07:22Z</dcterms:created>
  <dcterms:modified xsi:type="dcterms:W3CDTF">2024-09-10T08:57:56Z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